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gwnqqWDkSj6p3IjyQBE35nmwp9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Misleading Information.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Left – bar chart height inappropriate. Right, axes labelling is missing, too many color.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" name="Google Shape;533;p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1" name="Google Shape;7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3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mailto:sawsn@um.edu.my" TargetMode="External"/><Relationship Id="rId5" Type="http://schemas.openxmlformats.org/officeDocument/2006/relationships/hyperlink" Target="mailto:hema@um.edu.my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hyperlink" Target="https://viz.wtf/image/643484719208677376" TargetMode="External"/><Relationship Id="rId5" Type="http://schemas.openxmlformats.org/officeDocument/2006/relationships/hyperlink" Target="https://viz.wtf/image/664318320965795840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viz.wtf/image/646651837987061760" TargetMode="External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viz.wtf/image/633790837442084864" TargetMode="External"/><Relationship Id="rId5" Type="http://schemas.openxmlformats.org/officeDocument/2006/relationships/hyperlink" Target="https://viz.wtf/image/630887965804150786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nutsandboltsspeedtraining.com/powerpoint-tutorials/data-visualization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hyperlink" Target="https://www.nature.com/articles/s41598-018-34834-5#Sec9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hyperlink" Target="https://www.nature.com/articles/s41598-018-34834-5#Sec9" TargetMode="External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hyperlink" Target="https://www.nature.com/articles/s41598-018-34834-5#Sec9" TargetMode="External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hyperlink" Target="https://towardsdatascience.com/understanding-boxplots-5e2df7bcbd51" TargetMode="External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hyperlink" Target="https://www.mindtools.com/pages/article/Charts_and_Diagrams.htm#:~:text=The%20word%20%22chart%22%20is%20usually,as%20shown%20in%20figure%201" TargetMode="External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hyperlink" Target="https://www.nature.com/articles/s41598-018-34834-5#Sec9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hyperlink" Target="https://www.datanovia.com/en/blog/how-to-add-p-values-onto-a-grouped-ggplot-using-the-ggpubr-r-package/" TargetMode="External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hyperlink" Target="https://nutsandboltsspeedtraining.com/powerpoint-tutorials/data-visualization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hyperlink" Target="https://www.mindtools.com/pages/article/Charts_and_Diagrams.htm#:~:text=The%20word%20%22chart%22%20is%20usually,as%20shown%20in%20figure%201" TargetMode="External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hyperlink" Target="https://www.mathsisfun.com/data/scatter-xy-plots.html" TargetMode="External"/><Relationship Id="rId5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hyperlink" Target="https://www.mathsisfun.com/data/scatter-xy-plots.html" TargetMode="External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hyperlink" Target="https://www.tibco.com/reference-center/what-is-a-histogram-chart" TargetMode="External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hyperlink" Target="https://medium.com/@siddhardhan23/data-visualization-in-python-a90ddb706b23" TargetMode="External"/><Relationship Id="rId5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5" Type="http://schemas.openxmlformats.org/officeDocument/2006/relationships/hyperlink" Target="https://www.nature.com/articles/s41598-022-07883-0#Sec2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hyperlink" Target="https://www.nature.com/articles/s41598-018-34834-5#Sec9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hyperlink" Target="https://link.springer.com/article/10.1007/s10439-018-2019-5" TargetMode="External"/><Relationship Id="rId5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hyperlink" Target="https://nutsandboltsspeedtraining.com/powerpoint-tutorials/data-visualization/" TargetMode="External"/><Relationship Id="rId5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hyperlink" Target="https://medium.com/@siddhardhan23/data-visualization-in-python-a90ddb706b23" TargetMode="External"/><Relationship Id="rId5" Type="http://schemas.openxmlformats.org/officeDocument/2006/relationships/hyperlink" Target="https://medium.com/@siddhardhan23/data-visualization-in-python-a90ddb706b2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/>
        </p:nvSpPr>
        <p:spPr>
          <a:xfrm>
            <a:off x="986118" y="306189"/>
            <a:ext cx="7540500" cy="226556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i="0" lang="en-SG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WQD 7003 </a:t>
            </a:r>
            <a:br>
              <a:rPr b="1" i="0" lang="en-SG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SG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1013010" y="2555563"/>
            <a:ext cx="77032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 6 – DATA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004137" y="3497764"/>
            <a:ext cx="75045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0" i="0" lang="en-SG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Shier Nee</a:t>
            </a:r>
            <a:r>
              <a:rPr lang="en-SG" sz="2100">
                <a:solidFill>
                  <a:srgbClr val="000000"/>
                </a:solidFill>
              </a:rPr>
              <a:t>, </a:t>
            </a:r>
            <a:r>
              <a:rPr b="0" i="0" lang="en-SG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Hema Subramaniam &amp; Aznul Qalid Md Sabri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0" i="0" lang="en-SG" sz="2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sawsn@um.edu.my</a:t>
            </a:r>
            <a:r>
              <a:rPr b="0" i="0" lang="en-SG" sz="2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</a:t>
            </a:r>
            <a:r>
              <a:rPr lang="en-SG" sz="2100" u="sng">
                <a:solidFill>
                  <a:srgbClr val="000000"/>
                </a:solidFill>
              </a:rPr>
              <a:t> </a:t>
            </a:r>
            <a:r>
              <a:rPr lang="en-SG" sz="2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hema@um.edu.my</a:t>
            </a:r>
            <a:r>
              <a:rPr b="0" i="0" lang="en-SG" sz="2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SG" sz="2100" u="sng">
                <a:solidFill>
                  <a:srgbClr val="000000"/>
                </a:solidFill>
              </a:rPr>
              <a:t> aznulqalid@um.edu.my</a:t>
            </a:r>
            <a:endParaRPr sz="2100" u="sng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0" i="0" lang="en-SG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AI, Fac. of Computer Science and IT, University of Malaya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0" i="0" lang="en-SG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SE, Fac. of Computer Science and IT, Universiti Malaya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Ineffective Visualization - Example</a:t>
            </a:r>
            <a:endParaRPr/>
          </a:p>
        </p:txBody>
      </p:sp>
      <p:sp>
        <p:nvSpPr>
          <p:cNvPr id="186" name="Google Shape;186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descr="o_O" id="187" name="Google Shape;18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08" y="1351399"/>
            <a:ext cx="6562596" cy="263871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 txBox="1"/>
          <p:nvPr/>
        </p:nvSpPr>
        <p:spPr>
          <a:xfrm>
            <a:off x="2536288" y="4293505"/>
            <a:ext cx="40714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main key message?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Ineffective Visualization - Example</a:t>
            </a:r>
            <a:endParaRPr/>
          </a:p>
        </p:txBody>
      </p:sp>
      <p:sp>
        <p:nvSpPr>
          <p:cNvPr id="195" name="Google Shape;19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72" y="1840108"/>
            <a:ext cx="3342138" cy="267371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 txBox="1"/>
          <p:nvPr/>
        </p:nvSpPr>
        <p:spPr>
          <a:xfrm>
            <a:off x="2629163" y="1256933"/>
            <a:ext cx="38856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problem? </a:t>
            </a:r>
            <a:endParaRPr/>
          </a:p>
        </p:txBody>
      </p:sp>
      <p:sp>
        <p:nvSpPr>
          <p:cNvPr id="198" name="Google Shape;198;p11"/>
          <p:cNvSpPr txBox="1"/>
          <p:nvPr/>
        </p:nvSpPr>
        <p:spPr>
          <a:xfrm>
            <a:off x="61376" y="4590743"/>
            <a:ext cx="254671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https://viz.wtf/image/664318320965795840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99" name="Google Shape;199;p11"/>
          <p:cNvGrpSpPr/>
          <p:nvPr/>
        </p:nvGrpSpPr>
        <p:grpSpPr>
          <a:xfrm>
            <a:off x="6925543" y="1234895"/>
            <a:ext cx="2218457" cy="2999456"/>
            <a:chOff x="6925543" y="1234895"/>
            <a:chExt cx="2218457" cy="2999456"/>
          </a:xfrm>
        </p:grpSpPr>
        <p:pic>
          <p:nvPicPr>
            <p:cNvPr id="200" name="Google Shape;200;p11"/>
            <p:cNvPicPr preferRelativeResize="0"/>
            <p:nvPr/>
          </p:nvPicPr>
          <p:blipFill rotWithShape="1">
            <a:blip r:embed="rId6">
              <a:alphaModFix/>
            </a:blip>
            <a:srcRect b="13374" l="16346" r="19578" t="12048"/>
            <a:stretch/>
          </p:blipFill>
          <p:spPr>
            <a:xfrm>
              <a:off x="6984060" y="1234895"/>
              <a:ext cx="1775100" cy="2673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11"/>
            <p:cNvSpPr txBox="1"/>
            <p:nvPr/>
          </p:nvSpPr>
          <p:spPr>
            <a:xfrm>
              <a:off x="6925543" y="4018907"/>
              <a:ext cx="2218457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SG" sz="8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https://viz.wtf/image/646651837987061760</a:t>
              </a:r>
              <a:r>
                <a:rPr b="0" i="0" lang="en-SG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grpSp>
        <p:nvGrpSpPr>
          <p:cNvPr id="202" name="Google Shape;202;p11"/>
          <p:cNvGrpSpPr/>
          <p:nvPr/>
        </p:nvGrpSpPr>
        <p:grpSpPr>
          <a:xfrm>
            <a:off x="3839716" y="1840108"/>
            <a:ext cx="2971024" cy="3279549"/>
            <a:chOff x="3839716" y="1840108"/>
            <a:chExt cx="2971024" cy="3279549"/>
          </a:xfrm>
        </p:grpSpPr>
        <p:pic>
          <p:nvPicPr>
            <p:cNvPr descr="Portuguese presidential elections, one of many WTF vizualizations by right wing candidate André Ventura." id="203" name="Google Shape;203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23186" y="1840108"/>
              <a:ext cx="2887554" cy="3247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11"/>
            <p:cNvSpPr txBox="1"/>
            <p:nvPr/>
          </p:nvSpPr>
          <p:spPr>
            <a:xfrm>
              <a:off x="3839716" y="4904213"/>
              <a:ext cx="21650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SG" sz="8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https://viz.wtf/image/643484719208677376</a:t>
              </a:r>
              <a:r>
                <a:rPr b="0" i="0" lang="en-SG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2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Ineffective Visualization - Example</a:t>
            </a:r>
            <a:endParaRPr/>
          </a:p>
        </p:txBody>
      </p:sp>
      <p:sp>
        <p:nvSpPr>
          <p:cNvPr id="211" name="Google Shape;211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212" name="Google Shape;212;p12"/>
          <p:cNvSpPr txBox="1"/>
          <p:nvPr/>
        </p:nvSpPr>
        <p:spPr>
          <a:xfrm>
            <a:off x="2629163" y="1256933"/>
            <a:ext cx="38856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problem? </a:t>
            </a:r>
            <a:endParaRPr/>
          </a:p>
        </p:txBody>
      </p:sp>
      <p:sp>
        <p:nvSpPr>
          <p:cNvPr id="213" name="Google Shape;213;p12"/>
          <p:cNvSpPr txBox="1"/>
          <p:nvPr/>
        </p:nvSpPr>
        <p:spPr>
          <a:xfrm>
            <a:off x="244256" y="4029533"/>
            <a:ext cx="254671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https://viz.wtf/image/633790837442084864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4" name="Google Shape;214;p12"/>
          <p:cNvSpPr txBox="1"/>
          <p:nvPr/>
        </p:nvSpPr>
        <p:spPr>
          <a:xfrm>
            <a:off x="4999370" y="4859095"/>
            <a:ext cx="216508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https://viz.wtf/image/630887965804150786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936" y="1958163"/>
            <a:ext cx="4252576" cy="202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1488" y="2195125"/>
            <a:ext cx="4252576" cy="266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</a:t>
            </a:r>
            <a:endParaRPr/>
          </a:p>
        </p:txBody>
      </p:sp>
      <p:sp>
        <p:nvSpPr>
          <p:cNvPr id="223" name="Google Shape;223;p13"/>
          <p:cNvSpPr txBox="1"/>
          <p:nvPr>
            <p:ph idx="1" type="body"/>
          </p:nvPr>
        </p:nvSpPr>
        <p:spPr>
          <a:xfrm>
            <a:off x="632975" y="1314922"/>
            <a:ext cx="8074798" cy="34523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-SG"/>
              <a:t>Key important principle </a:t>
            </a:r>
            <a:r>
              <a:rPr lang="en-SG"/>
              <a:t>of visualization</a:t>
            </a:r>
            <a:endParaRPr/>
          </a:p>
          <a:p>
            <a:pPr indent="-317499" lvl="1" marL="62706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Graphical Integrity </a:t>
            </a:r>
            <a:endParaRPr/>
          </a:p>
          <a:p>
            <a:pPr indent="-317499" lvl="1" marL="62706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Simple &amp; straight forward</a:t>
            </a:r>
            <a:endParaRPr/>
          </a:p>
          <a:p>
            <a:pPr indent="-317499" lvl="1" marL="62706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Use color strategically </a:t>
            </a:r>
            <a:endParaRPr/>
          </a:p>
          <a:p>
            <a:pPr indent="-317499" lvl="1" marL="62706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Bring out the key message visualization</a:t>
            </a:r>
            <a:endParaRPr/>
          </a:p>
          <a:p>
            <a:pPr indent="-317499" lvl="1" marL="62706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Tell a story with data</a:t>
            </a:r>
            <a:endParaRPr/>
          </a:p>
        </p:txBody>
      </p:sp>
      <p:sp>
        <p:nvSpPr>
          <p:cNvPr id="224" name="Google Shape;224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25" name="Google Shape;225;p13"/>
          <p:cNvPicPr preferRelativeResize="0"/>
          <p:nvPr/>
        </p:nvPicPr>
        <p:blipFill rotWithShape="1">
          <a:blip r:embed="rId4">
            <a:alphaModFix/>
          </a:blip>
          <a:srcRect b="0" l="674" r="642" t="0"/>
          <a:stretch/>
        </p:blipFill>
        <p:spPr>
          <a:xfrm>
            <a:off x="5117005" y="2571750"/>
            <a:ext cx="3953679" cy="25113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/>
          <p:nvPr/>
        </p:nvSpPr>
        <p:spPr>
          <a:xfrm>
            <a:off x="4670374" y="1762125"/>
            <a:ext cx="4762500" cy="3924300"/>
          </a:xfrm>
          <a:prstGeom prst="mathMultiply">
            <a:avLst>
              <a:gd fmla="val 3942" name="adj1"/>
            </a:avLst>
          </a:prstGeom>
          <a:solidFill>
            <a:srgbClr val="FF0000"/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4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Type of Graphs</a:t>
            </a:r>
            <a:endParaRPr/>
          </a:p>
        </p:txBody>
      </p:sp>
      <p:sp>
        <p:nvSpPr>
          <p:cNvPr id="233" name="Google Shape;233;p14"/>
          <p:cNvSpPr txBox="1"/>
          <p:nvPr>
            <p:ph idx="1" type="body"/>
          </p:nvPr>
        </p:nvSpPr>
        <p:spPr>
          <a:xfrm>
            <a:off x="632975" y="1314922"/>
            <a:ext cx="8074798" cy="36076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Bar chart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Box Plot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Line graph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Pie Chart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Scatter plot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Histogram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Pair plot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Heatmap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Contour plot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Others… 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None/>
            </a:pPr>
            <a:r>
              <a:t/>
            </a:r>
            <a:endParaRPr/>
          </a:p>
        </p:txBody>
      </p:sp>
      <p:sp>
        <p:nvSpPr>
          <p:cNvPr id="234" name="Google Shape;234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41" name="Google Shape;241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242" name="Google Shape;242;p15"/>
          <p:cNvSpPr txBox="1"/>
          <p:nvPr/>
        </p:nvSpPr>
        <p:spPr>
          <a:xfrm>
            <a:off x="0" y="4904213"/>
            <a:ext cx="576461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https://nutsandboltsspeedtraining.com/powerpoint-tutorials/data-visualization/</a:t>
            </a:r>
            <a:r>
              <a:rPr b="0" i="0" lang="en-SG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43" name="Google Shape;24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474" y="2029320"/>
            <a:ext cx="3548452" cy="276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7215" y="2029319"/>
            <a:ext cx="3548452" cy="276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 txBox="1"/>
          <p:nvPr/>
        </p:nvSpPr>
        <p:spPr>
          <a:xfrm>
            <a:off x="825646" y="1315591"/>
            <a:ext cx="70045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 chart provides a visual presentation of </a:t>
            </a:r>
            <a:r>
              <a:rPr b="0" i="0" lang="en-SG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categorical data</a:t>
            </a:r>
            <a:r>
              <a:rPr b="0" i="0" lang="en-SG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52" name="Google Shape;252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253" name="Google Shape;253;p16"/>
          <p:cNvSpPr txBox="1"/>
          <p:nvPr/>
        </p:nvSpPr>
        <p:spPr>
          <a:xfrm>
            <a:off x="1445303" y="1315591"/>
            <a:ext cx="6487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series for comparison.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6149" y="1986384"/>
            <a:ext cx="42196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61" name="Google Shape;26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grpSp>
        <p:nvGrpSpPr>
          <p:cNvPr id="262" name="Google Shape;262;p17"/>
          <p:cNvGrpSpPr/>
          <p:nvPr/>
        </p:nvGrpSpPr>
        <p:grpSpPr>
          <a:xfrm>
            <a:off x="1319395" y="1294465"/>
            <a:ext cx="6505210" cy="2746559"/>
            <a:chOff x="1445606" y="2110370"/>
            <a:chExt cx="7463263" cy="3151057"/>
          </a:xfrm>
        </p:grpSpPr>
        <p:pic>
          <p:nvPicPr>
            <p:cNvPr id="263" name="Google Shape;263;p17"/>
            <p:cNvPicPr preferRelativeResize="0"/>
            <p:nvPr/>
          </p:nvPicPr>
          <p:blipFill rotWithShape="1">
            <a:blip r:embed="rId4">
              <a:alphaModFix/>
            </a:blip>
            <a:srcRect b="0" l="0" r="168" t="65185"/>
            <a:stretch/>
          </p:blipFill>
          <p:spPr>
            <a:xfrm>
              <a:off x="1445606" y="2844927"/>
              <a:ext cx="7463263" cy="241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17"/>
            <p:cNvSpPr txBox="1"/>
            <p:nvPr/>
          </p:nvSpPr>
          <p:spPr>
            <a:xfrm>
              <a:off x="3138597" y="2110370"/>
              <a:ext cx="4077280" cy="529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SG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in Error Bar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7"/>
          <p:cNvSpPr txBox="1"/>
          <p:nvPr/>
        </p:nvSpPr>
        <p:spPr>
          <a:xfrm>
            <a:off x="1001487" y="4332539"/>
            <a:ext cx="79647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b="1" i="0" lang="en-SG" sz="800" u="sng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https://www.nature.com/articles/s41598-018-34834-5#Sec9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72" name="Google Shape;272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273" name="Google Shape;273;p18"/>
          <p:cNvSpPr txBox="1"/>
          <p:nvPr/>
        </p:nvSpPr>
        <p:spPr>
          <a:xfrm>
            <a:off x="2795058" y="1294465"/>
            <a:ext cx="35538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in significance level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1001487" y="4675444"/>
            <a:ext cx="79647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b="1" i="0" lang="en-SG" sz="800" u="sng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https://www.nature.com/articles/s41598-018-34834-5#Sec9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5">
            <a:alphaModFix/>
          </a:blip>
          <a:srcRect b="-151" l="0" r="0" t="51727"/>
          <a:stretch/>
        </p:blipFill>
        <p:spPr>
          <a:xfrm>
            <a:off x="2356925" y="1842105"/>
            <a:ext cx="3992016" cy="277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82" name="Google Shape;282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283" name="Google Shape;283;p19"/>
          <p:cNvSpPr txBox="1"/>
          <p:nvPr/>
        </p:nvSpPr>
        <p:spPr>
          <a:xfrm>
            <a:off x="4254495" y="1300309"/>
            <a:ext cx="4828545" cy="3385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message do we get from here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SG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IUGR have significantly higher distensibility than IUGR at all pressure (p&lt;0.05)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SG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IUGR have significantly higher distensibility than IUGR at pressure higher than 10mmHg (p&lt;0.05)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SG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Distensibility decreases as pressure increases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187422" y="4255037"/>
            <a:ext cx="3870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b="1" i="0" lang="en-SG" sz="800" u="sng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https://www.nature.com/articles/s41598-018-34834-5#Sec9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9"/>
          <p:cNvPicPr preferRelativeResize="0"/>
          <p:nvPr/>
        </p:nvPicPr>
        <p:blipFill rotWithShape="1">
          <a:blip r:embed="rId5">
            <a:alphaModFix/>
          </a:blip>
          <a:srcRect b="-151" l="0" r="0" t="51727"/>
          <a:stretch/>
        </p:blipFill>
        <p:spPr>
          <a:xfrm>
            <a:off x="177775" y="1429393"/>
            <a:ext cx="3992016" cy="277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Outline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632975" y="1307728"/>
            <a:ext cx="8074798" cy="16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428625" lvl="0" marL="4286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romanUcPeriod"/>
            </a:pPr>
            <a:r>
              <a:rPr b="0" i="0" lang="en-SG" u="none" strike="noStrike"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SG">
                <a:latin typeface="Arial"/>
                <a:ea typeface="Arial"/>
                <a:cs typeface="Arial"/>
                <a:sym typeface="Arial"/>
              </a:rPr>
              <a:t>Visualization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romanUcPeriod"/>
            </a:pPr>
            <a:r>
              <a:rPr b="0" i="0" lang="en-SG" u="none" strike="noStrike">
                <a:latin typeface="Arial"/>
                <a:ea typeface="Arial"/>
                <a:cs typeface="Arial"/>
                <a:sym typeface="Arial"/>
              </a:rPr>
              <a:t>Ineffective Visualization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romanUcPeriod"/>
            </a:pPr>
            <a:r>
              <a:rPr lang="en-SG">
                <a:latin typeface="Arial"/>
                <a:ea typeface="Arial"/>
                <a:cs typeface="Arial"/>
                <a:sym typeface="Arial"/>
              </a:rPr>
              <a:t>Type of visualization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romanUcPeriod"/>
            </a:pPr>
            <a:r>
              <a:rPr b="0" i="0" lang="en-SG" u="none" strike="noStrike">
                <a:latin typeface="Arial"/>
                <a:ea typeface="Arial"/>
                <a:cs typeface="Arial"/>
                <a:sym typeface="Arial"/>
              </a:rPr>
              <a:t>Tips and Tricks</a:t>
            </a:r>
            <a:endParaRPr/>
          </a:p>
        </p:txBody>
      </p:sp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Box plot</a:t>
            </a:r>
            <a:endParaRPr/>
          </a:p>
        </p:txBody>
      </p:sp>
      <p:sp>
        <p:nvSpPr>
          <p:cNvPr id="292" name="Google Shape;29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293" name="Google Shape;293;p20"/>
          <p:cNvSpPr txBox="1"/>
          <p:nvPr/>
        </p:nvSpPr>
        <p:spPr>
          <a:xfrm>
            <a:off x="-126087" y="4845290"/>
            <a:ext cx="387077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https://towardsdatascience.com/understanding-boxplots-5e2df7bcbd51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678434" y="1333469"/>
            <a:ext cx="77871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Demonstrate the </a:t>
            </a:r>
            <a:r>
              <a:rPr b="0" i="0" lang="en-SG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locality, spread and skewness </a:t>
            </a: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groups of numerical data through their quartiles.</a:t>
            </a:r>
            <a:endParaRPr/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4431" y="2227194"/>
            <a:ext cx="4811524" cy="240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–Box plot</a:t>
            </a:r>
            <a:endParaRPr/>
          </a:p>
        </p:txBody>
      </p:sp>
      <p:sp>
        <p:nvSpPr>
          <p:cNvPr id="302" name="Google Shape;302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03" name="Google Shape;303;p21"/>
          <p:cNvSpPr txBox="1"/>
          <p:nvPr/>
        </p:nvSpPr>
        <p:spPr>
          <a:xfrm>
            <a:off x="678434" y="1258315"/>
            <a:ext cx="77871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Wish to know the distribution of heart rate differs for people resting, walking and running.</a:t>
            </a:r>
            <a:endParaRPr/>
          </a:p>
        </p:txBody>
      </p:sp>
      <p:pic>
        <p:nvPicPr>
          <p:cNvPr id="304" name="Google Shape;30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2158852"/>
            <a:ext cx="4439031" cy="288231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/>
          <p:nvPr/>
        </p:nvSpPr>
        <p:spPr>
          <a:xfrm>
            <a:off x="5174524" y="2289662"/>
            <a:ext cx="3638550" cy="2477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 heart increases by the level of exercise activity.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significant jump in the median heart rate for those running from walking.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distribution of recorded heart rates for those running varies much more than the distribution for those recorded after rest or walking.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maximum recorded heart rate for running is 150 beats per minute.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2237066" y="2253689"/>
            <a:ext cx="4669865" cy="2632973"/>
            <a:chOff x="358684" y="2253689"/>
            <a:chExt cx="4669865" cy="2632973"/>
          </a:xfrm>
        </p:grpSpPr>
        <p:pic>
          <p:nvPicPr>
            <p:cNvPr descr="Graphs and Charts" id="311" name="Google Shape;311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8684" y="2253689"/>
              <a:ext cx="4549193" cy="24246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2"/>
            <p:cNvSpPr txBox="1"/>
            <p:nvPr/>
          </p:nvSpPr>
          <p:spPr>
            <a:xfrm>
              <a:off x="358685" y="4548108"/>
              <a:ext cx="4669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SG" sz="8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https://www.mindtools.com/pages/article/Charts_and_Diagrams.htm#:~:text=The%20word%20%22chart%22%20is%20usually,as%20shown%20in%20figure%201</a:t>
              </a:r>
              <a:r>
                <a:rPr b="0" i="0" lang="en-SG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/>
            </a:p>
          </p:txBody>
        </p:sp>
      </p:grpSp>
      <p:pic>
        <p:nvPicPr>
          <p:cNvPr id="313" name="Google Shape;31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2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Line Graph</a:t>
            </a:r>
            <a:endParaRPr/>
          </a:p>
        </p:txBody>
      </p:sp>
      <p:sp>
        <p:nvSpPr>
          <p:cNvPr id="315" name="Google Shape;315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16" name="Google Shape;316;p22"/>
          <p:cNvSpPr txBox="1"/>
          <p:nvPr/>
        </p:nvSpPr>
        <p:spPr>
          <a:xfrm>
            <a:off x="678434" y="1333469"/>
            <a:ext cx="77871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Useful for showing </a:t>
            </a:r>
            <a:r>
              <a:rPr b="0" i="0" lang="en-SG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trends</a:t>
            </a: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and for identifying whether </a:t>
            </a:r>
            <a:r>
              <a:rPr b="0" i="0" lang="en-SG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two variables relate</a:t>
            </a: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to (or "correlate with") one another.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Line Graph</a:t>
            </a:r>
            <a:endParaRPr/>
          </a:p>
        </p:txBody>
      </p:sp>
      <p:sp>
        <p:nvSpPr>
          <p:cNvPr id="323" name="Google Shape;323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24" name="Google Shape;324;p23"/>
          <p:cNvSpPr txBox="1"/>
          <p:nvPr/>
        </p:nvSpPr>
        <p:spPr>
          <a:xfrm>
            <a:off x="1445303" y="1315591"/>
            <a:ext cx="64878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series for comparison.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2767" y="1777256"/>
            <a:ext cx="4178466" cy="3240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3"/>
          <p:cNvSpPr txBox="1"/>
          <p:nvPr/>
        </p:nvSpPr>
        <p:spPr>
          <a:xfrm>
            <a:off x="0" y="4904213"/>
            <a:ext cx="773756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https://www.mindtools.com/pages/article/Charts_and_Diagrams.htm#:~:text=The%20word%20%22chart%22%20is%20usually,as%20shown%20in%20figure%201.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4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Line Graph</a:t>
            </a:r>
            <a:endParaRPr/>
          </a:p>
        </p:txBody>
      </p:sp>
      <p:sp>
        <p:nvSpPr>
          <p:cNvPr id="333" name="Google Shape;333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2795058" y="1294465"/>
            <a:ext cx="35538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in Error Bar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4728753" y="4428709"/>
            <a:ext cx="42374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b="1" i="0" lang="en-SG" sz="800" u="sng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https://www.nature.com/articles/s41598-018-34834-5#Sec9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4"/>
          <p:cNvPicPr preferRelativeResize="0"/>
          <p:nvPr/>
        </p:nvPicPr>
        <p:blipFill rotWithShape="1">
          <a:blip r:embed="rId5">
            <a:alphaModFix/>
          </a:blip>
          <a:srcRect b="51577" l="0" r="0" t="0"/>
          <a:stretch/>
        </p:blipFill>
        <p:spPr>
          <a:xfrm>
            <a:off x="4846579" y="1902802"/>
            <a:ext cx="3584229" cy="24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601" y="1902802"/>
            <a:ext cx="3599553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 txBox="1"/>
          <p:nvPr/>
        </p:nvSpPr>
        <p:spPr>
          <a:xfrm>
            <a:off x="466182" y="4505366"/>
            <a:ext cx="34529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https://www.statalist.org/forums/forum/general-stata-discussion/general/1483503-how-to-add-tailor-made-error-bars-to-a-line-graph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5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Line Graph</a:t>
            </a:r>
            <a:endParaRPr/>
          </a:p>
        </p:txBody>
      </p:sp>
      <p:sp>
        <p:nvSpPr>
          <p:cNvPr id="345" name="Google Shape;345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46" name="Google Shape;346;p25"/>
          <p:cNvSpPr txBox="1"/>
          <p:nvPr/>
        </p:nvSpPr>
        <p:spPr>
          <a:xfrm>
            <a:off x="2795058" y="1294465"/>
            <a:ext cx="35538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in significance level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557459" y="4442548"/>
            <a:ext cx="23077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https://www.datanovia.com/en/blog/how-to-add-p-values-onto-a-grouped-ggplot-using-the-ggpubr-r-package/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2967" y="1756130"/>
            <a:ext cx="2791881" cy="3055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Pie Chart</a:t>
            </a:r>
            <a:endParaRPr/>
          </a:p>
        </p:txBody>
      </p:sp>
      <p:sp>
        <p:nvSpPr>
          <p:cNvPr id="355" name="Google Shape;35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56" name="Google Shape;356;p26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 show the proportional to the </a:t>
            </a:r>
            <a:r>
              <a:rPr b="0" i="0" lang="en-SG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fraction</a:t>
            </a: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of the whole in each category  </a:t>
            </a:r>
            <a:endParaRPr/>
          </a:p>
        </p:txBody>
      </p:sp>
      <p:pic>
        <p:nvPicPr>
          <p:cNvPr id="357" name="Google Shape;35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172" y="1936936"/>
            <a:ext cx="6645198" cy="269637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https://nutsandboltsspeedtraining.com/powerpoint-tutorials/data-visualization/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7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Pie Chart</a:t>
            </a:r>
            <a:endParaRPr/>
          </a:p>
        </p:txBody>
      </p:sp>
      <p:sp>
        <p:nvSpPr>
          <p:cNvPr id="365" name="Google Shape;365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66" name="Google Shape;366;p27"/>
          <p:cNvSpPr txBox="1"/>
          <p:nvPr/>
        </p:nvSpPr>
        <p:spPr>
          <a:xfrm>
            <a:off x="502086" y="1437532"/>
            <a:ext cx="6079417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Tip 1: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 careful </a:t>
            </a:r>
            <a:r>
              <a:rPr b="0" i="0" lang="en-SG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not to use too many segments</a:t>
            </a:r>
            <a:r>
              <a:rPr b="0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in your pie chart. More than six and it gets far too crowded.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Tip 2: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If you want to </a:t>
            </a:r>
            <a:r>
              <a:rPr b="0" i="0" lang="en-SG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emphasize</a:t>
            </a:r>
            <a:r>
              <a:rPr b="0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one of the segments, you can </a:t>
            </a:r>
            <a:r>
              <a:rPr b="0" i="0" lang="en-SG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detach it a little </a:t>
            </a:r>
            <a:r>
              <a:rPr b="0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from the main pie.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Limitation: </a:t>
            </a:r>
            <a:r>
              <a:rPr b="0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Pie chart can </a:t>
            </a:r>
            <a:r>
              <a:rPr b="0" i="0" lang="en-SG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mask the relative sizes and importance of the percentages</a:t>
            </a:r>
            <a:r>
              <a:rPr b="0" i="0" lang="en-SG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Consider whether a bar graph would better illustrate your intentions.</a:t>
            </a:r>
            <a:endParaRPr/>
          </a:p>
        </p:txBody>
      </p:sp>
      <p:sp>
        <p:nvSpPr>
          <p:cNvPr id="367" name="Google Shape;367;p27"/>
          <p:cNvSpPr txBox="1"/>
          <p:nvPr/>
        </p:nvSpPr>
        <p:spPr>
          <a:xfrm>
            <a:off x="0" y="4933441"/>
            <a:ext cx="83515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https://www.mindtools.com/pages/article/Charts_and_Diagrams.htm#:~:text=The%20word%20%22chart%22%20is%20usually,as%20shown%20in%20figure%201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id="368" name="Google Shape;368;p27"/>
          <p:cNvPicPr preferRelativeResize="0"/>
          <p:nvPr/>
        </p:nvPicPr>
        <p:blipFill rotWithShape="1">
          <a:blip r:embed="rId5">
            <a:alphaModFix/>
          </a:blip>
          <a:srcRect b="11230" l="13429" r="16285" t="9391"/>
          <a:stretch/>
        </p:blipFill>
        <p:spPr>
          <a:xfrm>
            <a:off x="6408040" y="1853307"/>
            <a:ext cx="2735960" cy="230777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/>
          <p:nvPr/>
        </p:nvSpPr>
        <p:spPr>
          <a:xfrm>
            <a:off x="6904953" y="4155086"/>
            <a:ext cx="2042160" cy="344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https://www.w3schools.com/python/matplotlib_pie_charts.asp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376" name="Google Shape;376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77" name="Google Shape;377;p28"/>
          <p:cNvSpPr txBox="1"/>
          <p:nvPr/>
        </p:nvSpPr>
        <p:spPr>
          <a:xfrm>
            <a:off x="678434" y="1333469"/>
            <a:ext cx="81433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 plot data points on a horizontal and a vertical axis in the attempt to show </a:t>
            </a:r>
            <a:r>
              <a:rPr b="0" i="0" lang="en-SG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how much one variable is affected by another</a:t>
            </a:r>
            <a:endParaRPr/>
          </a:p>
        </p:txBody>
      </p:sp>
      <p:sp>
        <p:nvSpPr>
          <p:cNvPr id="378" name="Google Shape;378;p28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https://www.mathsisfun.com/data/scatter-xy-plots.html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79" name="Google Shape;37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1940853"/>
            <a:ext cx="4572000" cy="278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9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386" name="Google Shape;386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87" name="Google Shape;387;p29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Tell us about correlation</a:t>
            </a:r>
            <a:endParaRPr b="0" i="0" sz="2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9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https://www.mathsisfun.com/data/scatter-xy-plots.html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89" name="Google Shape;38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335" y="2206029"/>
            <a:ext cx="8477060" cy="169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Learning Outcomes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632975" y="1418978"/>
            <a:ext cx="8074798" cy="2277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At the end of this lecture, student will be able to:</a:t>
            </a:r>
            <a:endParaRPr/>
          </a:p>
          <a:p>
            <a:pPr indent="-34290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SG"/>
              <a:t>To understand the definition(s) of the visualization and interpretations of the notion.</a:t>
            </a:r>
            <a:endParaRPr/>
          </a:p>
          <a:p>
            <a:pPr indent="-34290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SG"/>
              <a:t>To understand categories of visualization and application areas</a:t>
            </a:r>
            <a:endParaRPr/>
          </a:p>
          <a:p>
            <a:pPr indent="-34290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SG"/>
              <a:t>To select and design effective data visualizations for data exploration and answer particular research questions. </a:t>
            </a:r>
            <a:endParaRPr/>
          </a:p>
        </p:txBody>
      </p:sp>
      <p:sp>
        <p:nvSpPr>
          <p:cNvPr id="101" name="Google Shape;101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396" name="Google Shape;396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97" name="Google Shape;397;p30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Add a trendline to show the best fit line</a:t>
            </a:r>
            <a:endParaRPr b="0" i="0" sz="2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0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https://chartio.com/learn/charts/what-is-a-scatter-plot/</a:t>
            </a:r>
            <a:endParaRPr/>
          </a:p>
        </p:txBody>
      </p:sp>
      <p:pic>
        <p:nvPicPr>
          <p:cNvPr id="399" name="Google Shape;39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4991" y="1930282"/>
            <a:ext cx="474345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0"/>
          <p:cNvSpPr txBox="1"/>
          <p:nvPr/>
        </p:nvSpPr>
        <p:spPr>
          <a:xfrm>
            <a:off x="3964048" y="2886702"/>
            <a:ext cx="2981284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407" name="Google Shape;407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408" name="Google Shape;408;p31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Add a third categorical variable using different marker colors/types</a:t>
            </a:r>
            <a:endParaRPr b="0" i="0" sz="2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https://chartio.com/learn/charts/what-is-a-scatter-plot/</a:t>
            </a:r>
            <a:endParaRPr/>
          </a:p>
        </p:txBody>
      </p:sp>
      <p:pic>
        <p:nvPicPr>
          <p:cNvPr id="410" name="Google Shape;4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770" y="1876477"/>
            <a:ext cx="3727299" cy="218548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1"/>
          <p:cNvSpPr txBox="1"/>
          <p:nvPr/>
        </p:nvSpPr>
        <p:spPr>
          <a:xfrm>
            <a:off x="455007" y="4196018"/>
            <a:ext cx="34268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Investigate the relationship of height and diameter for Milton and Ferson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3893" y="1876477"/>
            <a:ext cx="3611457" cy="25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1"/>
          <p:cNvSpPr txBox="1"/>
          <p:nvPr/>
        </p:nvSpPr>
        <p:spPr>
          <a:xfrm>
            <a:off x="4996209" y="4302499"/>
            <a:ext cx="342682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Investigate the relationship velocity and diameter for Peak Systolic, Time-average and End-diastolic velocity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2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420" name="Google Shape;420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421" name="Google Shape;421;p32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Add a third continuous variable using different markers size / colors</a:t>
            </a:r>
            <a:endParaRPr b="0" i="0" sz="2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https://chartio.com/learn/charts/what-is-a-scatter-plot/</a:t>
            </a:r>
            <a:endParaRPr/>
          </a:p>
        </p:txBody>
      </p:sp>
      <p:sp>
        <p:nvSpPr>
          <p:cNvPr id="423" name="Google Shape;423;p32"/>
          <p:cNvSpPr txBox="1"/>
          <p:nvPr/>
        </p:nvSpPr>
        <p:spPr>
          <a:xfrm>
            <a:off x="455007" y="4353005"/>
            <a:ext cx="3426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Larger point indicates higher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4996209" y="4459486"/>
            <a:ext cx="3426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Darker color indicates higher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51" y="2050908"/>
            <a:ext cx="3030898" cy="224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7507" y="1953817"/>
            <a:ext cx="33242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3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Histogram</a:t>
            </a:r>
            <a:endParaRPr/>
          </a:p>
        </p:txBody>
      </p:sp>
      <p:sp>
        <p:nvSpPr>
          <p:cNvPr id="433" name="Google Shape;433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434" name="Google Shape;434;p33"/>
          <p:cNvSpPr txBox="1"/>
          <p:nvPr/>
        </p:nvSpPr>
        <p:spPr>
          <a:xfrm>
            <a:off x="678435" y="1333469"/>
            <a:ext cx="4141216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S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graph that shows the </a:t>
            </a:r>
            <a:r>
              <a:rPr b="0" i="0" lang="en-SG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r>
              <a:rPr b="0" i="0" lang="en-S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numerical data using rectangles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S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display a </a:t>
            </a:r>
            <a:r>
              <a:rPr b="0" i="0" lang="en-SG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comparison of the distribution</a:t>
            </a:r>
            <a:r>
              <a:rPr b="0" i="0" lang="en-SG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certain numerical data in various ranges of intervals</a:t>
            </a:r>
            <a:endParaRPr/>
          </a:p>
        </p:txBody>
      </p:sp>
      <p:sp>
        <p:nvSpPr>
          <p:cNvPr id="435" name="Google Shape;435;p33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https://www.tibco.com/reference-center/what-is-a-histogram-chart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4450" y="1333469"/>
            <a:ext cx="36957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4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Pair plot</a:t>
            </a:r>
            <a:endParaRPr/>
          </a:p>
        </p:txBody>
      </p:sp>
      <p:sp>
        <p:nvSpPr>
          <p:cNvPr id="443" name="Google Shape;443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444" name="Google Shape;444;p34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https://medium.com/@siddhardhan23/data-visualization-in-python-a90ddb706b23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45" name="Google Shape;44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76" y="1061320"/>
            <a:ext cx="4382435" cy="38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4"/>
          <p:cNvSpPr txBox="1"/>
          <p:nvPr/>
        </p:nvSpPr>
        <p:spPr>
          <a:xfrm>
            <a:off x="5918063" y="1429393"/>
            <a:ext cx="31371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Histogram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SG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scatter plot</a:t>
            </a:r>
            <a:endParaRPr b="0" i="0" sz="2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827" y="1327057"/>
            <a:ext cx="4177608" cy="371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5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Heatmap</a:t>
            </a:r>
            <a:endParaRPr/>
          </a:p>
        </p:txBody>
      </p:sp>
      <p:sp>
        <p:nvSpPr>
          <p:cNvPr id="454" name="Google Shape;454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455" name="Google Shape;455;p35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https://www.nature.com/articles/s41598-022-07883-0#Sec2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6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Contour plot</a:t>
            </a:r>
            <a:endParaRPr/>
          </a:p>
        </p:txBody>
      </p:sp>
      <p:sp>
        <p:nvSpPr>
          <p:cNvPr id="462" name="Google Shape;462;p36"/>
          <p:cNvSpPr txBox="1"/>
          <p:nvPr>
            <p:ph idx="1" type="body"/>
          </p:nvPr>
        </p:nvSpPr>
        <p:spPr>
          <a:xfrm>
            <a:off x="632975" y="1217059"/>
            <a:ext cx="8074798" cy="34523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Graphical technique for representing a 3-dimensional surface by plotting constant z slices, called contours, on a 2-dimensional format.</a:t>
            </a:r>
            <a:endParaRPr/>
          </a:p>
        </p:txBody>
      </p:sp>
      <p:sp>
        <p:nvSpPr>
          <p:cNvPr id="463" name="Google Shape;463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464" name="Google Shape;4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623" y="2406722"/>
            <a:ext cx="2721963" cy="236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0374" y="2187862"/>
            <a:ext cx="3082699" cy="25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7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</a:t>
            </a:r>
            <a:endParaRPr/>
          </a:p>
        </p:txBody>
      </p:sp>
      <p:sp>
        <p:nvSpPr>
          <p:cNvPr id="472" name="Google Shape;472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473" name="Google Shape;473;p37"/>
          <p:cNvPicPr preferRelativeResize="0"/>
          <p:nvPr/>
        </p:nvPicPr>
        <p:blipFill rotWithShape="1">
          <a:blip r:embed="rId4">
            <a:alphaModFix/>
          </a:blip>
          <a:srcRect b="0" l="204" r="-169" t="0"/>
          <a:stretch/>
        </p:blipFill>
        <p:spPr>
          <a:xfrm>
            <a:off x="1003119" y="183412"/>
            <a:ext cx="6932101" cy="485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8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 – Hybrid plot</a:t>
            </a:r>
            <a:endParaRPr/>
          </a:p>
        </p:txBody>
      </p:sp>
      <p:sp>
        <p:nvSpPr>
          <p:cNvPr id="480" name="Google Shape;480;p38"/>
          <p:cNvSpPr txBox="1"/>
          <p:nvPr>
            <p:ph idx="1" type="body"/>
          </p:nvPr>
        </p:nvSpPr>
        <p:spPr>
          <a:xfrm>
            <a:off x="632975" y="1217059"/>
            <a:ext cx="8074798" cy="34523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-SG"/>
              <a:t>Hybrid plots – box plot + point plot. </a:t>
            </a:r>
            <a:endParaRPr/>
          </a:p>
        </p:txBody>
      </p:sp>
      <p:sp>
        <p:nvSpPr>
          <p:cNvPr id="481" name="Google Shape;48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482" name="Google Shape;482;p38"/>
          <p:cNvPicPr preferRelativeResize="0"/>
          <p:nvPr/>
        </p:nvPicPr>
        <p:blipFill rotWithShape="1">
          <a:blip r:embed="rId4">
            <a:alphaModFix/>
          </a:blip>
          <a:srcRect b="43789" l="0" r="40793" t="0"/>
          <a:stretch/>
        </p:blipFill>
        <p:spPr>
          <a:xfrm>
            <a:off x="3161096" y="1800517"/>
            <a:ext cx="3584237" cy="289124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8"/>
          <p:cNvSpPr txBox="1"/>
          <p:nvPr/>
        </p:nvSpPr>
        <p:spPr>
          <a:xfrm>
            <a:off x="0" y="4804946"/>
            <a:ext cx="75764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b="1" i="0" lang="en-SG" sz="800" u="sng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https://www.nature.com/articles/s41598-018-34834-5#Sec9</a:t>
            </a:r>
            <a:r>
              <a:rPr b="1" i="0" lang="en-SG" sz="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Tips and Tricks</a:t>
            </a:r>
            <a:endParaRPr/>
          </a:p>
        </p:txBody>
      </p:sp>
      <p:sp>
        <p:nvSpPr>
          <p:cNvPr id="490" name="Google Shape;490;p39"/>
          <p:cNvSpPr txBox="1"/>
          <p:nvPr>
            <p:ph idx="1" type="body"/>
          </p:nvPr>
        </p:nvSpPr>
        <p:spPr>
          <a:xfrm>
            <a:off x="632975" y="1217059"/>
            <a:ext cx="8074798" cy="34523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SG"/>
              <a:t>Think of the key message. 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Eg: Different feature importance methods consistently show that Nuchal Fold has the highest importance score. </a:t>
            </a:r>
            <a:endParaRPr/>
          </a:p>
        </p:txBody>
      </p:sp>
      <p:sp>
        <p:nvSpPr>
          <p:cNvPr id="491" name="Google Shape;491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descr="figure 2" id="492" name="Google Shape;49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5913" y="2503200"/>
            <a:ext cx="4737070" cy="253796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9"/>
          <p:cNvSpPr/>
          <p:nvPr/>
        </p:nvSpPr>
        <p:spPr>
          <a:xfrm>
            <a:off x="1741714" y="2682240"/>
            <a:ext cx="5512526" cy="16341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632975" y="1418978"/>
            <a:ext cx="8074798" cy="3348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Is a </a:t>
            </a:r>
            <a:r>
              <a:rPr lang="en-SG">
                <a:solidFill>
                  <a:srgbClr val="0070C0"/>
                </a:solidFill>
              </a:rPr>
              <a:t>methodology</a:t>
            </a:r>
            <a:r>
              <a:rPr lang="en-SG"/>
              <a:t> that allows for </a:t>
            </a:r>
            <a:r>
              <a:rPr lang="en-SG">
                <a:solidFill>
                  <a:srgbClr val="0070C0"/>
                </a:solidFill>
              </a:rPr>
              <a:t>discovering or confirming a useful information</a:t>
            </a:r>
            <a:r>
              <a:rPr lang="en-SG"/>
              <a:t> about the data by </a:t>
            </a:r>
            <a:r>
              <a:rPr lang="en-SG">
                <a:solidFill>
                  <a:srgbClr val="0070C0"/>
                </a:solidFill>
              </a:rPr>
              <a:t>constructing and examining the graphical output</a:t>
            </a:r>
            <a:r>
              <a:rPr lang="en-SG"/>
              <a:t>. </a:t>
            </a:r>
            <a:endParaRPr/>
          </a:p>
        </p:txBody>
      </p:sp>
      <p:sp>
        <p:nvSpPr>
          <p:cNvPr id="109" name="Google Shape;109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0"/>
          <p:cNvSpPr txBox="1"/>
          <p:nvPr>
            <p:ph type="title"/>
          </p:nvPr>
        </p:nvSpPr>
        <p:spPr>
          <a:xfrm>
            <a:off x="628650" y="220904"/>
            <a:ext cx="8149590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Tips and Tricks</a:t>
            </a:r>
            <a:endParaRPr/>
          </a:p>
        </p:txBody>
      </p:sp>
      <p:sp>
        <p:nvSpPr>
          <p:cNvPr id="500" name="Google Shape;500;p40"/>
          <p:cNvSpPr txBox="1"/>
          <p:nvPr>
            <p:ph idx="1" type="body"/>
          </p:nvPr>
        </p:nvSpPr>
        <p:spPr>
          <a:xfrm>
            <a:off x="632975" y="1413465"/>
            <a:ext cx="3773562" cy="325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SG"/>
              <a:t>Think of the key message. 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Eg: IUGR has higher collagen to elastin ratio as compared to normal (p &lt; 0.05)</a:t>
            </a:r>
            <a:endParaRPr/>
          </a:p>
        </p:txBody>
      </p:sp>
      <p:sp>
        <p:nvSpPr>
          <p:cNvPr id="501" name="Google Shape;501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502" name="Google Shape;502;p40"/>
          <p:cNvSpPr txBox="1"/>
          <p:nvPr/>
        </p:nvSpPr>
        <p:spPr>
          <a:xfrm>
            <a:off x="0" y="4933441"/>
            <a:ext cx="757645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https://link.springer.com/article/10.1007/s10439-018-2019-5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6138" y="1413465"/>
            <a:ext cx="4637862" cy="322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1"/>
          <p:cNvSpPr txBox="1"/>
          <p:nvPr>
            <p:ph type="title"/>
          </p:nvPr>
        </p:nvSpPr>
        <p:spPr>
          <a:xfrm>
            <a:off x="628650" y="220904"/>
            <a:ext cx="8149590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Tips and Tricks</a:t>
            </a:r>
            <a:endParaRPr/>
          </a:p>
        </p:txBody>
      </p:sp>
      <p:sp>
        <p:nvSpPr>
          <p:cNvPr id="510" name="Google Shape;510;p41"/>
          <p:cNvSpPr txBox="1"/>
          <p:nvPr>
            <p:ph idx="1" type="body"/>
          </p:nvPr>
        </p:nvSpPr>
        <p:spPr>
          <a:xfrm>
            <a:off x="632975" y="1413465"/>
            <a:ext cx="3773562" cy="325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-SG"/>
              <a:t>Add rectangle to emphasis your main point</a:t>
            </a:r>
            <a:endParaRPr/>
          </a:p>
        </p:txBody>
      </p:sp>
      <p:sp>
        <p:nvSpPr>
          <p:cNvPr id="511" name="Google Shape;511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512" name="Google Shape;512;p41"/>
          <p:cNvSpPr txBox="1"/>
          <p:nvPr/>
        </p:nvSpPr>
        <p:spPr>
          <a:xfrm>
            <a:off x="0" y="4933441"/>
            <a:ext cx="757645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https://nutsandboltsspeedtraining.com/powerpoint-tutorials/data-visualization/</a:t>
            </a:r>
            <a:r>
              <a:rPr b="0" i="0" lang="en-SG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5363" y="1429393"/>
            <a:ext cx="4067447" cy="290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2"/>
          <p:cNvSpPr txBox="1"/>
          <p:nvPr>
            <p:ph type="title"/>
          </p:nvPr>
        </p:nvSpPr>
        <p:spPr>
          <a:xfrm>
            <a:off x="628650" y="220904"/>
            <a:ext cx="8149590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Is the following a good visualization?</a:t>
            </a:r>
            <a:endParaRPr/>
          </a:p>
        </p:txBody>
      </p:sp>
      <p:sp>
        <p:nvSpPr>
          <p:cNvPr id="520" name="Google Shape;520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521" name="Google Shape;52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6504" y="1195240"/>
            <a:ext cx="4410991" cy="384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3"/>
          <p:cNvSpPr txBox="1"/>
          <p:nvPr>
            <p:ph type="title"/>
          </p:nvPr>
        </p:nvSpPr>
        <p:spPr>
          <a:xfrm>
            <a:off x="628650" y="220904"/>
            <a:ext cx="8149590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Is the following a good visualization?</a:t>
            </a:r>
            <a:endParaRPr/>
          </a:p>
        </p:txBody>
      </p:sp>
      <p:sp>
        <p:nvSpPr>
          <p:cNvPr id="528" name="Google Shape;528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529" name="Google Shape;52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203" y="1309024"/>
            <a:ext cx="5557865" cy="361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4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Related Videos / Reference</a:t>
            </a:r>
            <a:endParaRPr/>
          </a:p>
        </p:txBody>
      </p:sp>
      <p:sp>
        <p:nvSpPr>
          <p:cNvPr id="537" name="Google Shape;537;p44"/>
          <p:cNvSpPr txBox="1"/>
          <p:nvPr>
            <p:ph idx="1" type="body"/>
          </p:nvPr>
        </p:nvSpPr>
        <p:spPr>
          <a:xfrm>
            <a:off x="632975" y="1418978"/>
            <a:ext cx="8074798" cy="24720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i="0" lang="en-SG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Visualization in Python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https://medium.com/@siddhardhan23/data-visualization-in-python-a90ddb706b23</a:t>
            </a:r>
            <a:r>
              <a:rPr lang="en-SG" sz="18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38" name="Google Shape;53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Data Visualization</a:t>
            </a:r>
            <a:endParaRPr/>
          </a:p>
        </p:txBody>
      </p:sp>
      <p:sp>
        <p:nvSpPr>
          <p:cNvPr id="116" name="Google Shape;116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854" y="1327057"/>
            <a:ext cx="6791508" cy="371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Types of visualization</a:t>
            </a:r>
            <a:endParaRPr/>
          </a:p>
        </p:txBody>
      </p:sp>
      <p:sp>
        <p:nvSpPr>
          <p:cNvPr id="124" name="Google Shape;124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733245" y="1354346"/>
            <a:ext cx="8013939" cy="3329796"/>
            <a:chOff x="0" y="0"/>
            <a:chExt cx="8013939" cy="3329796"/>
          </a:xfrm>
        </p:grpSpPr>
        <p:cxnSp>
          <p:nvCxnSpPr>
            <p:cNvPr id="126" name="Google Shape;126;p6"/>
            <p:cNvCxnSpPr/>
            <p:nvPr/>
          </p:nvCxnSpPr>
          <p:spPr>
            <a:xfrm>
              <a:off x="0" y="0"/>
              <a:ext cx="8013939" cy="0"/>
            </a:xfrm>
            <a:prstGeom prst="straightConnector1">
              <a:avLst/>
            </a:prstGeom>
            <a:gradFill>
              <a:gsLst>
                <a:gs pos="0">
                  <a:schemeClr val="lt1"/>
                </a:gs>
                <a:gs pos="100000">
                  <a:schemeClr val="lt1"/>
                </a:gs>
              </a:gsLst>
              <a:lin ang="162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</p:cxnSp>
        <p:sp>
          <p:nvSpPr>
            <p:cNvPr id="127" name="Google Shape;127;p6"/>
            <p:cNvSpPr/>
            <p:nvPr/>
          </p:nvSpPr>
          <p:spPr>
            <a:xfrm>
              <a:off x="0" y="0"/>
              <a:ext cx="1602787" cy="1664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 txBox="1"/>
            <p:nvPr/>
          </p:nvSpPr>
          <p:spPr>
            <a:xfrm>
              <a:off x="0" y="0"/>
              <a:ext cx="1602787" cy="1664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SG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Communicate (Explanatory)	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722996" y="19571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 txBox="1"/>
            <p:nvPr/>
          </p:nvSpPr>
          <p:spPr>
            <a:xfrm>
              <a:off x="1722996" y="19571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SG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 data and ideas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" name="Google Shape;131;p6"/>
            <p:cNvCxnSpPr/>
            <p:nvPr/>
          </p:nvCxnSpPr>
          <p:spPr>
            <a:xfrm>
              <a:off x="1602787" y="411001"/>
              <a:ext cx="641115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2" name="Google Shape;132;p6"/>
            <p:cNvSpPr/>
            <p:nvPr/>
          </p:nvSpPr>
          <p:spPr>
            <a:xfrm>
              <a:off x="1722996" y="430572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 txBox="1"/>
            <p:nvPr/>
          </p:nvSpPr>
          <p:spPr>
            <a:xfrm>
              <a:off x="1722996" y="430572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SG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Explain and inform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" name="Google Shape;134;p6"/>
            <p:cNvCxnSpPr/>
            <p:nvPr/>
          </p:nvCxnSpPr>
          <p:spPr>
            <a:xfrm>
              <a:off x="1602787" y="822002"/>
              <a:ext cx="641115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5" name="Google Shape;135;p6"/>
            <p:cNvSpPr/>
            <p:nvPr/>
          </p:nvSpPr>
          <p:spPr>
            <a:xfrm>
              <a:off x="1722996" y="841574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 txBox="1"/>
            <p:nvPr/>
          </p:nvSpPr>
          <p:spPr>
            <a:xfrm>
              <a:off x="1722996" y="841574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SG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Provide evidence and support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" name="Google Shape;137;p6"/>
            <p:cNvCxnSpPr/>
            <p:nvPr/>
          </p:nvCxnSpPr>
          <p:spPr>
            <a:xfrm>
              <a:off x="1602787" y="1233004"/>
              <a:ext cx="641115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38" name="Google Shape;138;p6"/>
            <p:cNvSpPr/>
            <p:nvPr/>
          </p:nvSpPr>
          <p:spPr>
            <a:xfrm>
              <a:off x="1722996" y="1252575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 txBox="1"/>
            <p:nvPr/>
          </p:nvSpPr>
          <p:spPr>
            <a:xfrm>
              <a:off x="1722996" y="1252575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SG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Influence and Persuade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" name="Google Shape;140;p6"/>
            <p:cNvCxnSpPr/>
            <p:nvPr/>
          </p:nvCxnSpPr>
          <p:spPr>
            <a:xfrm>
              <a:off x="1602787" y="1644005"/>
              <a:ext cx="641115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1" name="Google Shape;141;p6"/>
            <p:cNvCxnSpPr/>
            <p:nvPr/>
          </p:nvCxnSpPr>
          <p:spPr>
            <a:xfrm>
              <a:off x="0" y="1664898"/>
              <a:ext cx="8013939" cy="0"/>
            </a:xfrm>
            <a:prstGeom prst="straightConnector1">
              <a:avLst/>
            </a:prstGeom>
            <a:gradFill>
              <a:gsLst>
                <a:gs pos="0">
                  <a:schemeClr val="lt1"/>
                </a:gs>
                <a:gs pos="100000">
                  <a:schemeClr val="lt1"/>
                </a:gs>
              </a:gsLst>
              <a:lin ang="162000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</p:cxnSp>
        <p:sp>
          <p:nvSpPr>
            <p:cNvPr id="142" name="Google Shape;142;p6"/>
            <p:cNvSpPr/>
            <p:nvPr/>
          </p:nvSpPr>
          <p:spPr>
            <a:xfrm>
              <a:off x="0" y="1664898"/>
              <a:ext cx="1602787" cy="1664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 txBox="1"/>
            <p:nvPr/>
          </p:nvSpPr>
          <p:spPr>
            <a:xfrm>
              <a:off x="0" y="1664898"/>
              <a:ext cx="1602787" cy="1664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SG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 (Exploratory)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1722996" y="1684469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722996" y="1684469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SG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Explore the data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" name="Google Shape;146;p6"/>
            <p:cNvCxnSpPr/>
            <p:nvPr/>
          </p:nvCxnSpPr>
          <p:spPr>
            <a:xfrm>
              <a:off x="1602787" y="2075899"/>
              <a:ext cx="641115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47" name="Google Shape;147;p6"/>
            <p:cNvSpPr/>
            <p:nvPr/>
          </p:nvSpPr>
          <p:spPr>
            <a:xfrm>
              <a:off x="1722996" y="2095471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 txBox="1"/>
            <p:nvPr/>
          </p:nvSpPr>
          <p:spPr>
            <a:xfrm>
              <a:off x="1722996" y="2095471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SG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Assess a situation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" name="Google Shape;149;p6"/>
            <p:cNvCxnSpPr/>
            <p:nvPr/>
          </p:nvCxnSpPr>
          <p:spPr>
            <a:xfrm>
              <a:off x="1602787" y="2486901"/>
              <a:ext cx="641115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50" name="Google Shape;150;p6"/>
            <p:cNvSpPr/>
            <p:nvPr/>
          </p:nvSpPr>
          <p:spPr>
            <a:xfrm>
              <a:off x="1722996" y="2506472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 txBox="1"/>
            <p:nvPr/>
          </p:nvSpPr>
          <p:spPr>
            <a:xfrm>
              <a:off x="1722996" y="2506472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SG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Determine how to proceed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" name="Google Shape;152;p6"/>
            <p:cNvCxnSpPr/>
            <p:nvPr/>
          </p:nvCxnSpPr>
          <p:spPr>
            <a:xfrm>
              <a:off x="1602787" y="2897902"/>
              <a:ext cx="641115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53" name="Google Shape;153;p6"/>
            <p:cNvSpPr/>
            <p:nvPr/>
          </p:nvSpPr>
          <p:spPr>
            <a:xfrm>
              <a:off x="1722996" y="2917474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 txBox="1"/>
            <p:nvPr/>
          </p:nvSpPr>
          <p:spPr>
            <a:xfrm>
              <a:off x="1722996" y="2917474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SG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Decide what to do</a:t>
              </a:r>
              <a:endParaRPr/>
            </a:p>
          </p:txBody>
        </p:sp>
        <p:cxnSp>
          <p:nvCxnSpPr>
            <p:cNvPr id="155" name="Google Shape;155;p6"/>
            <p:cNvCxnSpPr/>
            <p:nvPr/>
          </p:nvCxnSpPr>
          <p:spPr>
            <a:xfrm>
              <a:off x="1602787" y="3308904"/>
              <a:ext cx="641115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Challenges in Information Visualization</a:t>
            </a:r>
            <a:endParaRPr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632975" y="1314922"/>
            <a:ext cx="8074798" cy="33887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17500" lvl="1" marL="62706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SG" sz="2400"/>
              <a:t>Which graphs should be used? </a:t>
            </a:r>
            <a:endParaRPr/>
          </a:p>
          <a:p>
            <a:pPr indent="-317500" lvl="1" marL="627063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SG" sz="2400"/>
              <a:t>How to create these graphs?</a:t>
            </a:r>
            <a:endParaRPr/>
          </a:p>
          <a:p>
            <a:pPr indent="-317500" lvl="1" marL="627063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SG" sz="2400"/>
              <a:t>How should these graphs be analyzed?</a:t>
            </a:r>
            <a:endParaRPr/>
          </a:p>
          <a:p>
            <a:pPr indent="-317500" lvl="1" marL="627063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2400"/>
              <a:buChar char="•"/>
            </a:pPr>
            <a:r>
              <a:rPr lang="en-SG" sz="2400"/>
              <a:t>How to make graphs look good for publication / presentation? </a:t>
            </a:r>
            <a:endParaRPr sz="2000"/>
          </a:p>
        </p:txBody>
      </p:sp>
      <p:sp>
        <p:nvSpPr>
          <p:cNvPr id="163" name="Google Shape;163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Importance of Visualization</a:t>
            </a:r>
            <a:endParaRPr/>
          </a:p>
        </p:txBody>
      </p:sp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632975" y="1314922"/>
            <a:ext cx="8074798" cy="33887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-317499" lvl="1" marL="62706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SG" sz="2400"/>
              <a:t>Human sight = primary resources for information understanding </a:t>
            </a:r>
            <a:endParaRPr/>
          </a:p>
          <a:p>
            <a:pPr indent="-317499" lvl="1" marL="627063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SG" sz="2400"/>
              <a:t>Picture speaks thousand words.</a:t>
            </a:r>
            <a:endParaRPr/>
          </a:p>
          <a:p>
            <a:pPr indent="-317499" lvl="1" marL="627063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SG" sz="2400"/>
              <a:t>The way of data visualization may affect decision making. </a:t>
            </a:r>
            <a:endParaRPr/>
          </a:p>
          <a:p>
            <a:pPr indent="-317499" lvl="1" marL="627063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SG" sz="2400"/>
              <a:t>Understand how we see 🡪 better displays</a:t>
            </a:r>
            <a:endParaRPr/>
          </a:p>
          <a:p>
            <a:pPr indent="-317499" lvl="1" marL="627063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100000"/>
              <a:buChar char="•"/>
            </a:pPr>
            <a:r>
              <a:rPr lang="en-SG" sz="2400"/>
              <a:t>Know your audience</a:t>
            </a:r>
            <a:endParaRPr sz="2400"/>
          </a:p>
        </p:txBody>
      </p:sp>
      <p:sp>
        <p:nvSpPr>
          <p:cNvPr id="171" name="Google Shape;171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SG">
                <a:solidFill>
                  <a:srgbClr val="FFFFFF"/>
                </a:solidFill>
              </a:rPr>
              <a:t>Ineffective Visualization - Complicated</a:t>
            </a:r>
            <a:endParaRPr/>
          </a:p>
        </p:txBody>
      </p:sp>
      <p:sp>
        <p:nvSpPr>
          <p:cNvPr id="178" name="Google Shape;178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4">
            <a:alphaModFix/>
          </a:blip>
          <a:srcRect b="7324" l="0" r="0" t="7324"/>
          <a:stretch/>
        </p:blipFill>
        <p:spPr>
          <a:xfrm>
            <a:off x="510520" y="1354292"/>
            <a:ext cx="8004830" cy="341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shiernee saw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